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94" r:id="rId4"/>
  </p:sldMasterIdLst>
  <p:notesMasterIdLst>
    <p:notesMasterId r:id="rId17"/>
  </p:notesMasterIdLst>
  <p:handoutMasterIdLst>
    <p:handoutMasterId r:id="rId18"/>
  </p:handoutMasterIdLst>
  <p:sldIdLst>
    <p:sldId id="540" r:id="rId5"/>
    <p:sldId id="558" r:id="rId6"/>
    <p:sldId id="569" r:id="rId7"/>
    <p:sldId id="568" r:id="rId8"/>
    <p:sldId id="566" r:id="rId9"/>
    <p:sldId id="559" r:id="rId10"/>
    <p:sldId id="560" r:id="rId11"/>
    <p:sldId id="562" r:id="rId12"/>
    <p:sldId id="563" r:id="rId13"/>
    <p:sldId id="565" r:id="rId14"/>
    <p:sldId id="564" r:id="rId15"/>
    <p:sldId id="561" r:id="rId16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  <p:embeddedFont>
      <p:font typeface="Lato" panose="020B0604020202020204" charset="0"/>
      <p:regular r:id="rId24"/>
      <p:bold r:id="rId25"/>
      <p:italic r:id="rId26"/>
      <p:boldItalic r:id="rId27"/>
    </p:embeddedFont>
    <p:embeddedFont>
      <p:font typeface="Lato Black" panose="020B0604020202020204" charset="0"/>
      <p:bold r:id="rId28"/>
      <p:boldItalic r:id="rId29"/>
    </p:embeddedFont>
    <p:embeddedFont>
      <p:font typeface="Trebuchet MS" panose="020B0603020202020204" pitchFamily="34" charset="0"/>
      <p:regular r:id="rId30"/>
      <p:bold r:id="rId31"/>
      <p:italic r:id="rId32"/>
      <p:boldItalic r:id="rId3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14" userDrawn="1">
          <p15:clr>
            <a:srgbClr val="A4A3A4"/>
          </p15:clr>
        </p15:guide>
        <p15:guide id="2" orient="horz" pos="1684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0E1"/>
    <a:srgbClr val="9EC84F"/>
    <a:srgbClr val="B8D24C"/>
    <a:srgbClr val="4C5B60"/>
    <a:srgbClr val="76AF3E"/>
    <a:srgbClr val="A2AFB2"/>
    <a:srgbClr val="FFFFFF"/>
    <a:srgbClr val="D8E8EC"/>
    <a:srgbClr val="D3E3E7"/>
    <a:srgbClr val="2EB6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00" autoAdjust="0"/>
    <p:restoredTop sz="94927"/>
  </p:normalViewPr>
  <p:slideViewPr>
    <p:cSldViewPr snapToGrid="0" snapToObjects="1">
      <p:cViewPr varScale="1">
        <p:scale>
          <a:sx n="64" d="100"/>
          <a:sy n="64" d="100"/>
        </p:scale>
        <p:origin x="774" y="48"/>
      </p:cViewPr>
      <p:guideLst>
        <p:guide orient="horz" pos="2614"/>
        <p:guide orient="horz" pos="1684"/>
        <p:guide pos="3840"/>
      </p:guideLst>
    </p:cSldViewPr>
  </p:slideViewPr>
  <p:outlineViewPr>
    <p:cViewPr>
      <p:scale>
        <a:sx n="33" d="100"/>
        <a:sy n="33" d="100"/>
      </p:scale>
      <p:origin x="0" y="-336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08" d="100"/>
          <a:sy n="108" d="100"/>
        </p:scale>
        <p:origin x="398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github\AircraftsRecognition\&#1075;&#1088;&#1072;&#1092;&#1080;&#1082;&#1080;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github\AircraftsRecognition\&#1075;&#1088;&#1072;&#1092;&#1080;&#1082;&#1080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869962945808243"/>
          <c:y val="2.0386154774621277E-2"/>
          <c:w val="0.83332651433276739"/>
          <c:h val="0.71270821247426341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Лист1!$D$10:$D$45</c:f>
              <c:numCache>
                <c:formatCode>General</c:formatCode>
                <c:ptCount val="36"/>
                <c:pt idx="0">
                  <c:v>0.46156965974059905</c:v>
                </c:pt>
                <c:pt idx="1">
                  <c:v>0.42187944117144233</c:v>
                </c:pt>
                <c:pt idx="2">
                  <c:v>0.38647108369807948</c:v>
                </c:pt>
                <c:pt idx="3">
                  <c:v>0.34979421191220211</c:v>
                </c:pt>
                <c:pt idx="4">
                  <c:v>0.31793179303401259</c:v>
                </c:pt>
                <c:pt idx="5">
                  <c:v>0.29599696394160652</c:v>
                </c:pt>
                <c:pt idx="6">
                  <c:v>0.27053016014842984</c:v>
                </c:pt>
                <c:pt idx="7">
                  <c:v>0.24489651799465539</c:v>
                </c:pt>
                <c:pt idx="8">
                  <c:v>0.23488352405273463</c:v>
                </c:pt>
                <c:pt idx="9">
                  <c:v>0.21569888822158656</c:v>
                </c:pt>
                <c:pt idx="10">
                  <c:v>0.19996861922263509</c:v>
                </c:pt>
                <c:pt idx="11">
                  <c:v>0.18193528323661268</c:v>
                </c:pt>
                <c:pt idx="12">
                  <c:v>0.17525642825298191</c:v>
                </c:pt>
                <c:pt idx="13">
                  <c:v>0.15860315836233388</c:v>
                </c:pt>
                <c:pt idx="14">
                  <c:v>0.14625884372280376</c:v>
                </c:pt>
                <c:pt idx="15">
                  <c:v>0.1465179532894125</c:v>
                </c:pt>
                <c:pt idx="16">
                  <c:v>0.13508499862389881</c:v>
                </c:pt>
                <c:pt idx="17">
                  <c:v>0.12207357821433389</c:v>
                </c:pt>
                <c:pt idx="18">
                  <c:v>0.10920551273974977</c:v>
                </c:pt>
                <c:pt idx="19">
                  <c:v>0.11521006262521798</c:v>
                </c:pt>
                <c:pt idx="20">
                  <c:v>0.10182322005640725</c:v>
                </c:pt>
                <c:pt idx="21">
                  <c:v>0.10758706836786394</c:v>
                </c:pt>
                <c:pt idx="22">
                  <c:v>8.64492023935578E-2</c:v>
                </c:pt>
                <c:pt idx="23">
                  <c:v>9.4362203978366213E-2</c:v>
                </c:pt>
                <c:pt idx="24">
                  <c:v>9.0283167401240025E-2</c:v>
                </c:pt>
                <c:pt idx="25">
                  <c:v>7.7173269960326085E-2</c:v>
                </c:pt>
                <c:pt idx="26">
                  <c:v>8.7997383422318512E-2</c:v>
                </c:pt>
                <c:pt idx="27">
                  <c:v>7.3523722447292564E-2</c:v>
                </c:pt>
                <c:pt idx="28">
                  <c:v>7.1123526470339385E-2</c:v>
                </c:pt>
                <c:pt idx="29">
                  <c:v>7.1170771856165604E-2</c:v>
                </c:pt>
                <c:pt idx="30">
                  <c:v>7.6041911445804397E-2</c:v>
                </c:pt>
                <c:pt idx="31">
                  <c:v>6.1515638888734181E-2</c:v>
                </c:pt>
                <c:pt idx="32">
                  <c:v>6.8172675401761265E-2</c:v>
                </c:pt>
                <c:pt idx="33">
                  <c:v>5.8795576820477716E-2</c:v>
                </c:pt>
                <c:pt idx="34">
                  <c:v>5.6768559012200931E-2</c:v>
                </c:pt>
                <c:pt idx="35">
                  <c:v>6.5077339903068437E-2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0C6-4CBB-B796-42BFC3DD18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302400"/>
        <c:axId val="35976256"/>
      </c:lineChart>
      <c:catAx>
        <c:axId val="3530240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ru-RU"/>
                  <a:t>Номер эпохи обучения последнего слоя НС</a:t>
                </a:r>
              </a:p>
            </c:rich>
          </c:tx>
          <c:layout>
            <c:manualLayout>
              <c:xMode val="edge"/>
              <c:yMode val="edge"/>
              <c:x val="0.38240131748237349"/>
              <c:y val="0.88600674813724822"/>
            </c:manualLayout>
          </c:layout>
          <c:overlay val="0"/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ru-RU"/>
          </a:p>
        </c:txPr>
        <c:crossAx val="35976256"/>
        <c:crosses val="autoZero"/>
        <c:auto val="1"/>
        <c:lblAlgn val="ctr"/>
        <c:lblOffset val="100"/>
        <c:noMultiLvlLbl val="0"/>
      </c:catAx>
      <c:valAx>
        <c:axId val="35976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/>
              <a:lstStyle/>
              <a:p>
                <a:pPr>
                  <a:defRPr/>
                </a:pPr>
                <a:r>
                  <a:rPr lang="ru-RU"/>
                  <a:t>Качество классификации Р</a:t>
                </a:r>
              </a:p>
            </c:rich>
          </c:tx>
          <c:layout>
            <c:manualLayout>
              <c:xMode val="edge"/>
              <c:yMode val="edge"/>
              <c:x val="3.4313725490196081E-2"/>
              <c:y val="0.17492083578704645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ru-RU"/>
          </a:p>
        </c:txPr>
        <c:crossAx val="3530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400"/>
      </a:pPr>
      <a:endParaRPr lang="ru-RU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283956250751677"/>
          <c:y val="7.4872716382150345E-2"/>
          <c:w val="0.71346771512051566"/>
          <c:h val="0.60059754786356179"/>
        </c:manualLayout>
      </c:layout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Лист2!$B$3:$B$5</c:f>
              <c:numCache>
                <c:formatCode>General</c:formatCode>
                <c:ptCount val="3"/>
                <c:pt idx="0">
                  <c:v>5.0999999999999997E-2</c:v>
                </c:pt>
                <c:pt idx="1">
                  <c:v>4.8000000000000001E-2</c:v>
                </c:pt>
                <c:pt idx="2">
                  <c:v>4.7E-2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C6B-4C52-9699-F8CBCA908F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5302912"/>
        <c:axId val="35978560"/>
      </c:lineChart>
      <c:catAx>
        <c:axId val="353029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ru-RU"/>
                  <a:t>Эпохи дообучения все НС</a:t>
                </a:r>
              </a:p>
            </c:rich>
          </c:tx>
          <c:layout>
            <c:manualLayout>
              <c:xMode val="edge"/>
              <c:yMode val="edge"/>
              <c:x val="0.3609155577250957"/>
              <c:y val="0.87437741603873631"/>
            </c:manualLayout>
          </c:layout>
          <c:overlay val="0"/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ru-RU"/>
          </a:p>
        </c:txPr>
        <c:crossAx val="35978560"/>
        <c:crosses val="autoZero"/>
        <c:auto val="1"/>
        <c:lblAlgn val="ctr"/>
        <c:lblOffset val="100"/>
        <c:noMultiLvlLbl val="0"/>
      </c:catAx>
      <c:valAx>
        <c:axId val="35978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/>
              <a:lstStyle/>
              <a:p>
                <a:pPr algn="ctr" rtl="0">
                  <a:defRPr/>
                </a:pPr>
                <a:r>
                  <a:rPr lang="ru-RU"/>
                  <a:t>Качество классификации Р</a:t>
                </a:r>
              </a:p>
            </c:rich>
          </c:tx>
          <c:layout>
            <c:manualLayout>
              <c:xMode val="edge"/>
              <c:yMode val="edge"/>
              <c:x val="4.2836272824387504E-2"/>
              <c:y val="7.4872680934661318E-2"/>
            </c:manualLayout>
          </c:layout>
          <c:overlay val="0"/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ru-RU"/>
          </a:p>
        </c:txPr>
        <c:crossAx val="35302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400"/>
      </a:pPr>
      <a:endParaRPr lang="ru-RU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295DF0-588C-470C-B93B-8E0BC3E0BFE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601AF5F9-BF4F-4F15-99F3-95DF5ADCAA75}">
      <dgm:prSet phldrT="[Текст]"/>
      <dgm:spPr/>
      <dgm:t>
        <a:bodyPr/>
        <a:lstStyle/>
        <a:p>
          <a:r>
            <a:rPr lang="ru-RU" dirty="0"/>
            <a:t>Собрат, разметить выборку</a:t>
          </a:r>
        </a:p>
      </dgm:t>
    </dgm:pt>
    <dgm:pt modelId="{0F414288-A6A5-4793-9332-50A9FCC55181}" type="parTrans" cxnId="{6B0E5C47-CE64-470F-80CF-86FA1D8BC6A3}">
      <dgm:prSet/>
      <dgm:spPr/>
      <dgm:t>
        <a:bodyPr/>
        <a:lstStyle/>
        <a:p>
          <a:endParaRPr lang="ru-RU"/>
        </a:p>
      </dgm:t>
    </dgm:pt>
    <dgm:pt modelId="{60E04F4B-024F-4699-B695-EE03CFB93D50}" type="sibTrans" cxnId="{6B0E5C47-CE64-470F-80CF-86FA1D8BC6A3}">
      <dgm:prSet/>
      <dgm:spPr/>
      <dgm:t>
        <a:bodyPr/>
        <a:lstStyle/>
        <a:p>
          <a:endParaRPr lang="ru-RU"/>
        </a:p>
      </dgm:t>
    </dgm:pt>
    <dgm:pt modelId="{C839AE26-81DD-4FBF-B423-F669C44F509F}">
      <dgm:prSet phldrT="[Текст]"/>
      <dgm:spPr/>
      <dgm:t>
        <a:bodyPr/>
        <a:lstStyle/>
        <a:p>
          <a:r>
            <a:rPr lang="ru-RU" dirty="0"/>
            <a:t>+ «натуральность» изображений</a:t>
          </a:r>
        </a:p>
      </dgm:t>
    </dgm:pt>
    <dgm:pt modelId="{85E9527C-3BB4-4D88-9DDF-76D90428D3DA}" type="parTrans" cxnId="{60ADEBC7-B0EA-43BA-B6F1-A7120DB28406}">
      <dgm:prSet/>
      <dgm:spPr/>
      <dgm:t>
        <a:bodyPr/>
        <a:lstStyle/>
        <a:p>
          <a:endParaRPr lang="ru-RU"/>
        </a:p>
      </dgm:t>
    </dgm:pt>
    <dgm:pt modelId="{A9C915D4-BD3F-4AA3-99A3-1B148F812901}" type="sibTrans" cxnId="{60ADEBC7-B0EA-43BA-B6F1-A7120DB28406}">
      <dgm:prSet/>
      <dgm:spPr/>
      <dgm:t>
        <a:bodyPr/>
        <a:lstStyle/>
        <a:p>
          <a:endParaRPr lang="ru-RU"/>
        </a:p>
      </dgm:t>
    </dgm:pt>
    <dgm:pt modelId="{32958A71-5FB6-46C5-8A45-3A8805AA46BA}">
      <dgm:prSet phldrT="[Текст]"/>
      <dgm:spPr/>
      <dgm:t>
        <a:bodyPr/>
        <a:lstStyle/>
        <a:p>
          <a:r>
            <a:rPr lang="ru-RU" dirty="0"/>
            <a:t>-ошибки автоматического сбора- разметки</a:t>
          </a:r>
        </a:p>
      </dgm:t>
    </dgm:pt>
    <dgm:pt modelId="{8E106B1F-A437-4337-A800-26C06A833012}" type="parTrans" cxnId="{863AD29C-E148-4F30-9DB4-85E8DAC11788}">
      <dgm:prSet/>
      <dgm:spPr/>
      <dgm:t>
        <a:bodyPr/>
        <a:lstStyle/>
        <a:p>
          <a:endParaRPr lang="ru-RU"/>
        </a:p>
      </dgm:t>
    </dgm:pt>
    <dgm:pt modelId="{9B79DC18-E215-4421-BECD-62BB5ED36333}" type="sibTrans" cxnId="{863AD29C-E148-4F30-9DB4-85E8DAC11788}">
      <dgm:prSet/>
      <dgm:spPr/>
      <dgm:t>
        <a:bodyPr/>
        <a:lstStyle/>
        <a:p>
          <a:endParaRPr lang="ru-RU"/>
        </a:p>
      </dgm:t>
    </dgm:pt>
    <dgm:pt modelId="{214282C7-54F1-4AE1-A8A6-D7A6375795AF}">
      <dgm:prSet phldrT="[Текст]"/>
      <dgm:spPr/>
      <dgm:t>
        <a:bodyPr/>
        <a:lstStyle/>
        <a:p>
          <a:r>
            <a:rPr lang="ru-RU" dirty="0"/>
            <a:t>сгенерировать выборку на основе </a:t>
          </a:r>
          <a:r>
            <a:rPr lang="en-US" dirty="0"/>
            <a:t>3d</a:t>
          </a:r>
          <a:r>
            <a:rPr lang="ru-RU" dirty="0"/>
            <a:t> модели.</a:t>
          </a:r>
        </a:p>
      </dgm:t>
    </dgm:pt>
    <dgm:pt modelId="{63EB5B95-8A81-4BFC-807D-DADB72F5499A}" type="parTrans" cxnId="{B56C02EE-6C66-44C1-A997-9F228949808A}">
      <dgm:prSet/>
      <dgm:spPr/>
      <dgm:t>
        <a:bodyPr/>
        <a:lstStyle/>
        <a:p>
          <a:endParaRPr lang="ru-RU"/>
        </a:p>
      </dgm:t>
    </dgm:pt>
    <dgm:pt modelId="{8D0AAE79-95E9-4B10-B69F-44CC5CC1E7E6}" type="sibTrans" cxnId="{B56C02EE-6C66-44C1-A997-9F228949808A}">
      <dgm:prSet/>
      <dgm:spPr/>
      <dgm:t>
        <a:bodyPr/>
        <a:lstStyle/>
        <a:p>
          <a:endParaRPr lang="ru-RU"/>
        </a:p>
      </dgm:t>
    </dgm:pt>
    <dgm:pt modelId="{90D19A9D-2AA8-44F3-9C4D-612F2EB3B33B}">
      <dgm:prSet phldrT="[Текст]"/>
      <dgm:spPr/>
      <dgm:t>
        <a:bodyPr/>
        <a:lstStyle/>
        <a:p>
          <a:r>
            <a:rPr lang="ru-RU" dirty="0"/>
            <a:t>+ нет ошибок разметки</a:t>
          </a:r>
        </a:p>
      </dgm:t>
    </dgm:pt>
    <dgm:pt modelId="{F9CAC881-A611-464B-B483-68FE34AFAD23}" type="parTrans" cxnId="{A9E54CBB-A4FD-4138-851B-ABAB368394B6}">
      <dgm:prSet/>
      <dgm:spPr/>
      <dgm:t>
        <a:bodyPr/>
        <a:lstStyle/>
        <a:p>
          <a:endParaRPr lang="ru-RU"/>
        </a:p>
      </dgm:t>
    </dgm:pt>
    <dgm:pt modelId="{8DA466A2-79EA-4226-B04C-7AFBC8488DFC}" type="sibTrans" cxnId="{A9E54CBB-A4FD-4138-851B-ABAB368394B6}">
      <dgm:prSet/>
      <dgm:spPr/>
      <dgm:t>
        <a:bodyPr/>
        <a:lstStyle/>
        <a:p>
          <a:endParaRPr lang="ru-RU"/>
        </a:p>
      </dgm:t>
    </dgm:pt>
    <dgm:pt modelId="{164657E4-B3B3-4B9E-B141-E42984F91F20}">
      <dgm:prSet phldrT="[Текст]"/>
      <dgm:spPr/>
      <dgm:t>
        <a:bodyPr/>
        <a:lstStyle/>
        <a:p>
          <a:r>
            <a:rPr lang="ru-RU" dirty="0"/>
            <a:t>- не полная реалистичность</a:t>
          </a:r>
        </a:p>
      </dgm:t>
    </dgm:pt>
    <dgm:pt modelId="{957FB166-DDD9-4C68-9259-0E396FF1511E}" type="parTrans" cxnId="{168D78E6-F6A6-4747-A57F-ECBED956F27D}">
      <dgm:prSet/>
      <dgm:spPr/>
      <dgm:t>
        <a:bodyPr/>
        <a:lstStyle/>
        <a:p>
          <a:endParaRPr lang="ru-RU"/>
        </a:p>
      </dgm:t>
    </dgm:pt>
    <dgm:pt modelId="{F4841403-8A96-4530-8FED-093490C537E1}" type="sibTrans" cxnId="{168D78E6-F6A6-4747-A57F-ECBED956F27D}">
      <dgm:prSet/>
      <dgm:spPr/>
      <dgm:t>
        <a:bodyPr/>
        <a:lstStyle/>
        <a:p>
          <a:endParaRPr lang="ru-RU"/>
        </a:p>
      </dgm:t>
    </dgm:pt>
    <dgm:pt modelId="{DA9D8C47-F708-4987-814A-CA35A6252D61}">
      <dgm:prSet phldrT="[Текст]"/>
      <dgm:spPr/>
      <dgm:t>
        <a:bodyPr/>
        <a:lstStyle/>
        <a:p>
          <a:r>
            <a:rPr lang="ru-RU" dirty="0"/>
            <a:t>- ограниченность информации (для новых классов объектов изображений может не быть</a:t>
          </a:r>
        </a:p>
      </dgm:t>
    </dgm:pt>
    <dgm:pt modelId="{6AC3E918-E93C-4876-B0CC-6826E4FF5DE2}" type="parTrans" cxnId="{7D7D6C89-55E0-4935-B1FE-0CCC16E52FB2}">
      <dgm:prSet/>
      <dgm:spPr/>
      <dgm:t>
        <a:bodyPr/>
        <a:lstStyle/>
        <a:p>
          <a:endParaRPr lang="ru-RU"/>
        </a:p>
      </dgm:t>
    </dgm:pt>
    <dgm:pt modelId="{C4B70EC0-21AF-4E95-A985-A0F61A29C143}" type="sibTrans" cxnId="{7D7D6C89-55E0-4935-B1FE-0CCC16E52FB2}">
      <dgm:prSet/>
      <dgm:spPr/>
      <dgm:t>
        <a:bodyPr/>
        <a:lstStyle/>
        <a:p>
          <a:endParaRPr lang="ru-RU"/>
        </a:p>
      </dgm:t>
    </dgm:pt>
    <dgm:pt modelId="{7BF75DD4-E14D-468E-B575-409D0880EA3B}">
      <dgm:prSet phldrT="[Текст]"/>
      <dgm:spPr/>
      <dgm:t>
        <a:bodyPr/>
        <a:lstStyle/>
        <a:p>
          <a:endParaRPr lang="ru-RU" dirty="0"/>
        </a:p>
      </dgm:t>
    </dgm:pt>
    <dgm:pt modelId="{344A7452-D955-4103-802D-6D6EA262DB65}" type="parTrans" cxnId="{BDF1DB36-5844-482E-8E81-63ADE4DBE6C9}">
      <dgm:prSet/>
      <dgm:spPr/>
      <dgm:t>
        <a:bodyPr/>
        <a:lstStyle/>
        <a:p>
          <a:endParaRPr lang="ru-RU"/>
        </a:p>
      </dgm:t>
    </dgm:pt>
    <dgm:pt modelId="{3C392EE8-C896-4737-BE7F-F3562F64641E}" type="sibTrans" cxnId="{BDF1DB36-5844-482E-8E81-63ADE4DBE6C9}">
      <dgm:prSet/>
      <dgm:spPr/>
      <dgm:t>
        <a:bodyPr/>
        <a:lstStyle/>
        <a:p>
          <a:endParaRPr lang="ru-RU"/>
        </a:p>
      </dgm:t>
    </dgm:pt>
    <dgm:pt modelId="{DED46C5D-1563-44E0-A366-0B047E6BBF58}">
      <dgm:prSet phldrT="[Текст]"/>
      <dgm:spPr/>
      <dgm:t>
        <a:bodyPr/>
        <a:lstStyle/>
        <a:p>
          <a:r>
            <a:rPr lang="ru-RU" dirty="0"/>
            <a:t>- необходимо создание 3</a:t>
          </a:r>
          <a:r>
            <a:rPr lang="en-US" dirty="0"/>
            <a:t>d </a:t>
          </a:r>
          <a:r>
            <a:rPr lang="ru-RU" dirty="0"/>
            <a:t>моделей</a:t>
          </a:r>
        </a:p>
      </dgm:t>
    </dgm:pt>
    <dgm:pt modelId="{B974F675-56E3-4090-BB3C-B81BB875D739}" type="parTrans" cxnId="{EFF52322-6598-48C7-9DF3-0BB56FE88C4E}">
      <dgm:prSet/>
      <dgm:spPr/>
      <dgm:t>
        <a:bodyPr/>
        <a:lstStyle/>
        <a:p>
          <a:endParaRPr lang="ru-RU"/>
        </a:p>
      </dgm:t>
    </dgm:pt>
    <dgm:pt modelId="{D9820F11-BEAE-45CE-98E3-A7BD61519C94}" type="sibTrans" cxnId="{EFF52322-6598-48C7-9DF3-0BB56FE88C4E}">
      <dgm:prSet/>
      <dgm:spPr/>
      <dgm:t>
        <a:bodyPr/>
        <a:lstStyle/>
        <a:p>
          <a:endParaRPr lang="ru-RU"/>
        </a:p>
      </dgm:t>
    </dgm:pt>
    <dgm:pt modelId="{257A6FB3-EB53-4957-A40C-328827C7A920}">
      <dgm:prSet phldrT="[Текст]"/>
      <dgm:spPr/>
      <dgm:t>
        <a:bodyPr/>
        <a:lstStyle/>
        <a:p>
          <a:r>
            <a:rPr lang="ru-RU" b="1" dirty="0"/>
            <a:t>? Будет ли модель работать на реальных объектах?</a:t>
          </a:r>
        </a:p>
      </dgm:t>
    </dgm:pt>
    <dgm:pt modelId="{0E9BF295-5BFB-449D-A2ED-E61A5FD6222F}" type="parTrans" cxnId="{1E6968EA-5BEB-47D3-A123-A1F9E52FFCE0}">
      <dgm:prSet/>
      <dgm:spPr/>
      <dgm:t>
        <a:bodyPr/>
        <a:lstStyle/>
        <a:p>
          <a:endParaRPr lang="ru-RU"/>
        </a:p>
      </dgm:t>
    </dgm:pt>
    <dgm:pt modelId="{424B0EB7-223E-4820-A9A7-97293214240E}" type="sibTrans" cxnId="{1E6968EA-5BEB-47D3-A123-A1F9E52FFCE0}">
      <dgm:prSet/>
      <dgm:spPr/>
      <dgm:t>
        <a:bodyPr/>
        <a:lstStyle/>
        <a:p>
          <a:endParaRPr lang="ru-RU"/>
        </a:p>
      </dgm:t>
    </dgm:pt>
    <dgm:pt modelId="{A1330F88-4DC7-46B4-98A2-933D5E4C1EF2}" type="pres">
      <dgm:prSet presAssocID="{7A295DF0-588C-470C-B93B-8E0BC3E0BFEF}" presName="Name0" presStyleCnt="0">
        <dgm:presLayoutVars>
          <dgm:dir/>
          <dgm:animLvl val="lvl"/>
          <dgm:resizeHandles val="exact"/>
        </dgm:presLayoutVars>
      </dgm:prSet>
      <dgm:spPr/>
    </dgm:pt>
    <dgm:pt modelId="{7A11F5BD-5CCC-4656-9F3F-484273B232F0}" type="pres">
      <dgm:prSet presAssocID="{601AF5F9-BF4F-4F15-99F3-95DF5ADCAA75}" presName="composite" presStyleCnt="0"/>
      <dgm:spPr/>
    </dgm:pt>
    <dgm:pt modelId="{AF0A5B1F-0856-4921-B916-9D94E56C3A60}" type="pres">
      <dgm:prSet presAssocID="{601AF5F9-BF4F-4F15-99F3-95DF5ADCAA75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6C73B21E-1E17-4509-9A80-969088F9B358}" type="pres">
      <dgm:prSet presAssocID="{601AF5F9-BF4F-4F15-99F3-95DF5ADCAA75}" presName="desTx" presStyleLbl="alignAccFollowNode1" presStyleIdx="0" presStyleCnt="2">
        <dgm:presLayoutVars>
          <dgm:bulletEnabled val="1"/>
        </dgm:presLayoutVars>
      </dgm:prSet>
      <dgm:spPr/>
    </dgm:pt>
    <dgm:pt modelId="{A715C82C-3C99-420E-936E-F72D92F77B03}" type="pres">
      <dgm:prSet presAssocID="{60E04F4B-024F-4699-B695-EE03CFB93D50}" presName="space" presStyleCnt="0"/>
      <dgm:spPr/>
    </dgm:pt>
    <dgm:pt modelId="{79C5F53E-4EAF-4494-A874-8641B38F90D4}" type="pres">
      <dgm:prSet presAssocID="{214282C7-54F1-4AE1-A8A6-D7A6375795AF}" presName="composite" presStyleCnt="0"/>
      <dgm:spPr/>
    </dgm:pt>
    <dgm:pt modelId="{9285D710-B33F-49D0-9538-1EEFBB86AD0A}" type="pres">
      <dgm:prSet presAssocID="{214282C7-54F1-4AE1-A8A6-D7A6375795AF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4F089F41-FEA1-4A7D-9FC9-FA9A41701035}" type="pres">
      <dgm:prSet presAssocID="{214282C7-54F1-4AE1-A8A6-D7A6375795AF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EFF52322-6598-48C7-9DF3-0BB56FE88C4E}" srcId="{214282C7-54F1-4AE1-A8A6-D7A6375795AF}" destId="{DED46C5D-1563-44E0-A366-0B047E6BBF58}" srcOrd="3" destOrd="0" parTransId="{B974F675-56E3-4090-BB3C-B81BB875D739}" sibTransId="{D9820F11-BEAE-45CE-98E3-A7BD61519C94}"/>
    <dgm:cxn modelId="{BDF1DB36-5844-482E-8E81-63ADE4DBE6C9}" srcId="{214282C7-54F1-4AE1-A8A6-D7A6375795AF}" destId="{7BF75DD4-E14D-468E-B575-409D0880EA3B}" srcOrd="1" destOrd="0" parTransId="{344A7452-D955-4103-802D-6D6EA262DB65}" sibTransId="{3C392EE8-C896-4737-BE7F-F3562F64641E}"/>
    <dgm:cxn modelId="{A080E63C-916A-47C0-8813-A08765294402}" type="presOf" srcId="{32958A71-5FB6-46C5-8A45-3A8805AA46BA}" destId="{6C73B21E-1E17-4509-9A80-969088F9B358}" srcOrd="0" destOrd="1" presId="urn:microsoft.com/office/officeart/2005/8/layout/hList1"/>
    <dgm:cxn modelId="{9D06EF5D-5E4A-4DF6-8FF6-79A01193FE4D}" type="presOf" srcId="{DA9D8C47-F708-4987-814A-CA35A6252D61}" destId="{6C73B21E-1E17-4509-9A80-969088F9B358}" srcOrd="0" destOrd="2" presId="urn:microsoft.com/office/officeart/2005/8/layout/hList1"/>
    <dgm:cxn modelId="{6B0E5C47-CE64-470F-80CF-86FA1D8BC6A3}" srcId="{7A295DF0-588C-470C-B93B-8E0BC3E0BFEF}" destId="{601AF5F9-BF4F-4F15-99F3-95DF5ADCAA75}" srcOrd="0" destOrd="0" parTransId="{0F414288-A6A5-4793-9332-50A9FCC55181}" sibTransId="{60E04F4B-024F-4699-B695-EE03CFB93D50}"/>
    <dgm:cxn modelId="{B7FF824B-4E88-4258-87FC-D76139F707FF}" type="presOf" srcId="{214282C7-54F1-4AE1-A8A6-D7A6375795AF}" destId="{9285D710-B33F-49D0-9538-1EEFBB86AD0A}" srcOrd="0" destOrd="0" presId="urn:microsoft.com/office/officeart/2005/8/layout/hList1"/>
    <dgm:cxn modelId="{BAAE3D81-A945-4C36-8E28-C8680DF98D71}" type="presOf" srcId="{DED46C5D-1563-44E0-A366-0B047E6BBF58}" destId="{4F089F41-FEA1-4A7D-9FC9-FA9A41701035}" srcOrd="0" destOrd="3" presId="urn:microsoft.com/office/officeart/2005/8/layout/hList1"/>
    <dgm:cxn modelId="{0348DB87-3AE3-4751-B84F-0767D044D7E8}" type="presOf" srcId="{7A295DF0-588C-470C-B93B-8E0BC3E0BFEF}" destId="{A1330F88-4DC7-46B4-98A2-933D5E4C1EF2}" srcOrd="0" destOrd="0" presId="urn:microsoft.com/office/officeart/2005/8/layout/hList1"/>
    <dgm:cxn modelId="{7D7D6C89-55E0-4935-B1FE-0CCC16E52FB2}" srcId="{601AF5F9-BF4F-4F15-99F3-95DF5ADCAA75}" destId="{DA9D8C47-F708-4987-814A-CA35A6252D61}" srcOrd="2" destOrd="0" parTransId="{6AC3E918-E93C-4876-B0CC-6826E4FF5DE2}" sibTransId="{C4B70EC0-21AF-4E95-A985-A0F61A29C143}"/>
    <dgm:cxn modelId="{DEB5FD89-5B66-4914-9997-CC1BAD9DE661}" type="presOf" srcId="{C839AE26-81DD-4FBF-B423-F669C44F509F}" destId="{6C73B21E-1E17-4509-9A80-969088F9B358}" srcOrd="0" destOrd="0" presId="urn:microsoft.com/office/officeart/2005/8/layout/hList1"/>
    <dgm:cxn modelId="{FD724694-7FEB-499B-BAF9-90D3AF86D25E}" type="presOf" srcId="{164657E4-B3B3-4B9E-B141-E42984F91F20}" destId="{4F089F41-FEA1-4A7D-9FC9-FA9A41701035}" srcOrd="0" destOrd="2" presId="urn:microsoft.com/office/officeart/2005/8/layout/hList1"/>
    <dgm:cxn modelId="{3BCF849B-6C67-42D0-A526-75B5ACC41BB1}" type="presOf" srcId="{601AF5F9-BF4F-4F15-99F3-95DF5ADCAA75}" destId="{AF0A5B1F-0856-4921-B916-9D94E56C3A60}" srcOrd="0" destOrd="0" presId="urn:microsoft.com/office/officeart/2005/8/layout/hList1"/>
    <dgm:cxn modelId="{863AD29C-E148-4F30-9DB4-85E8DAC11788}" srcId="{601AF5F9-BF4F-4F15-99F3-95DF5ADCAA75}" destId="{32958A71-5FB6-46C5-8A45-3A8805AA46BA}" srcOrd="1" destOrd="0" parTransId="{8E106B1F-A437-4337-A800-26C06A833012}" sibTransId="{9B79DC18-E215-4421-BECD-62BB5ED36333}"/>
    <dgm:cxn modelId="{A9E54CBB-A4FD-4138-851B-ABAB368394B6}" srcId="{214282C7-54F1-4AE1-A8A6-D7A6375795AF}" destId="{90D19A9D-2AA8-44F3-9C4D-612F2EB3B33B}" srcOrd="0" destOrd="0" parTransId="{F9CAC881-A611-464B-B483-68FE34AFAD23}" sibTransId="{8DA466A2-79EA-4226-B04C-7AFBC8488DFC}"/>
    <dgm:cxn modelId="{C85C82C1-6509-4C58-BE83-42EFE5C5251F}" type="presOf" srcId="{90D19A9D-2AA8-44F3-9C4D-612F2EB3B33B}" destId="{4F089F41-FEA1-4A7D-9FC9-FA9A41701035}" srcOrd="0" destOrd="0" presId="urn:microsoft.com/office/officeart/2005/8/layout/hList1"/>
    <dgm:cxn modelId="{A9B29EC2-A959-420B-93A4-79C2345DF3CC}" type="presOf" srcId="{257A6FB3-EB53-4957-A40C-328827C7A920}" destId="{4F089F41-FEA1-4A7D-9FC9-FA9A41701035}" srcOrd="0" destOrd="4" presId="urn:microsoft.com/office/officeart/2005/8/layout/hList1"/>
    <dgm:cxn modelId="{60ADEBC7-B0EA-43BA-B6F1-A7120DB28406}" srcId="{601AF5F9-BF4F-4F15-99F3-95DF5ADCAA75}" destId="{C839AE26-81DD-4FBF-B423-F669C44F509F}" srcOrd="0" destOrd="0" parTransId="{85E9527C-3BB4-4D88-9DDF-76D90428D3DA}" sibTransId="{A9C915D4-BD3F-4AA3-99A3-1B148F812901}"/>
    <dgm:cxn modelId="{C33ADDE5-F0A3-48DF-A4B1-2D29FD7010A6}" type="presOf" srcId="{7BF75DD4-E14D-468E-B575-409D0880EA3B}" destId="{4F089F41-FEA1-4A7D-9FC9-FA9A41701035}" srcOrd="0" destOrd="1" presId="urn:microsoft.com/office/officeart/2005/8/layout/hList1"/>
    <dgm:cxn modelId="{168D78E6-F6A6-4747-A57F-ECBED956F27D}" srcId="{214282C7-54F1-4AE1-A8A6-D7A6375795AF}" destId="{164657E4-B3B3-4B9E-B141-E42984F91F20}" srcOrd="2" destOrd="0" parTransId="{957FB166-DDD9-4C68-9259-0E396FF1511E}" sibTransId="{F4841403-8A96-4530-8FED-093490C537E1}"/>
    <dgm:cxn modelId="{1E6968EA-5BEB-47D3-A123-A1F9E52FFCE0}" srcId="{214282C7-54F1-4AE1-A8A6-D7A6375795AF}" destId="{257A6FB3-EB53-4957-A40C-328827C7A920}" srcOrd="4" destOrd="0" parTransId="{0E9BF295-5BFB-449D-A2ED-E61A5FD6222F}" sibTransId="{424B0EB7-223E-4820-A9A7-97293214240E}"/>
    <dgm:cxn modelId="{B56C02EE-6C66-44C1-A997-9F228949808A}" srcId="{7A295DF0-588C-470C-B93B-8E0BC3E0BFEF}" destId="{214282C7-54F1-4AE1-A8A6-D7A6375795AF}" srcOrd="1" destOrd="0" parTransId="{63EB5B95-8A81-4BFC-807D-DADB72F5499A}" sibTransId="{8D0AAE79-95E9-4B10-B69F-44CC5CC1E7E6}"/>
    <dgm:cxn modelId="{053DD2BA-FC39-4E15-B123-AFC6BFBE6C98}" type="presParOf" srcId="{A1330F88-4DC7-46B4-98A2-933D5E4C1EF2}" destId="{7A11F5BD-5CCC-4656-9F3F-484273B232F0}" srcOrd="0" destOrd="0" presId="urn:microsoft.com/office/officeart/2005/8/layout/hList1"/>
    <dgm:cxn modelId="{52089CC6-CAD0-4FE9-8F1E-9EC1C2A78276}" type="presParOf" srcId="{7A11F5BD-5CCC-4656-9F3F-484273B232F0}" destId="{AF0A5B1F-0856-4921-B916-9D94E56C3A60}" srcOrd="0" destOrd="0" presId="urn:microsoft.com/office/officeart/2005/8/layout/hList1"/>
    <dgm:cxn modelId="{0E960F23-4388-4F0F-9577-E5D6433D5086}" type="presParOf" srcId="{7A11F5BD-5CCC-4656-9F3F-484273B232F0}" destId="{6C73B21E-1E17-4509-9A80-969088F9B358}" srcOrd="1" destOrd="0" presId="urn:microsoft.com/office/officeart/2005/8/layout/hList1"/>
    <dgm:cxn modelId="{6AC49439-78CB-4E00-9C39-8995F8E06DC0}" type="presParOf" srcId="{A1330F88-4DC7-46B4-98A2-933D5E4C1EF2}" destId="{A715C82C-3C99-420E-936E-F72D92F77B03}" srcOrd="1" destOrd="0" presId="urn:microsoft.com/office/officeart/2005/8/layout/hList1"/>
    <dgm:cxn modelId="{C6A817B2-B952-4087-8C1F-B083149ED98A}" type="presParOf" srcId="{A1330F88-4DC7-46B4-98A2-933D5E4C1EF2}" destId="{79C5F53E-4EAF-4494-A874-8641B38F90D4}" srcOrd="2" destOrd="0" presId="urn:microsoft.com/office/officeart/2005/8/layout/hList1"/>
    <dgm:cxn modelId="{2C8C8A2D-FC23-4814-AEE4-7B8B821ACBC8}" type="presParOf" srcId="{79C5F53E-4EAF-4494-A874-8641B38F90D4}" destId="{9285D710-B33F-49D0-9538-1EEFBB86AD0A}" srcOrd="0" destOrd="0" presId="urn:microsoft.com/office/officeart/2005/8/layout/hList1"/>
    <dgm:cxn modelId="{DA423B1E-D52D-4D72-A496-C4AC1ADAA3BC}" type="presParOf" srcId="{79C5F53E-4EAF-4494-A874-8641B38F90D4}" destId="{4F089F41-FEA1-4A7D-9FC9-FA9A4170103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0A5B1F-0856-4921-B916-9D94E56C3A60}">
      <dsp:nvSpPr>
        <dsp:cNvPr id="0" name=""/>
        <dsp:cNvSpPr/>
      </dsp:nvSpPr>
      <dsp:spPr>
        <a:xfrm>
          <a:off x="52" y="28724"/>
          <a:ext cx="4994337" cy="7789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Собрат, разметить выборку</a:t>
          </a:r>
        </a:p>
      </dsp:txBody>
      <dsp:txXfrm>
        <a:off x="52" y="28724"/>
        <a:ext cx="4994337" cy="778916"/>
      </dsp:txXfrm>
    </dsp:sp>
    <dsp:sp modelId="{6C73B21E-1E17-4509-9A80-969088F9B358}">
      <dsp:nvSpPr>
        <dsp:cNvPr id="0" name=""/>
        <dsp:cNvSpPr/>
      </dsp:nvSpPr>
      <dsp:spPr>
        <a:xfrm>
          <a:off x="52" y="807641"/>
          <a:ext cx="4994337" cy="22589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+ «натуральность» изображений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-ошибки автоматического сбора- разметки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ограниченность информации (для новых классов объектов изображений может не быть</a:t>
          </a:r>
        </a:p>
      </dsp:txBody>
      <dsp:txXfrm>
        <a:off x="52" y="807641"/>
        <a:ext cx="4994337" cy="2258963"/>
      </dsp:txXfrm>
    </dsp:sp>
    <dsp:sp modelId="{9285D710-B33F-49D0-9538-1EEFBB86AD0A}">
      <dsp:nvSpPr>
        <dsp:cNvPr id="0" name=""/>
        <dsp:cNvSpPr/>
      </dsp:nvSpPr>
      <dsp:spPr>
        <a:xfrm>
          <a:off x="5693597" y="28724"/>
          <a:ext cx="4994337" cy="7789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2100" kern="1200" dirty="0"/>
            <a:t>сгенерировать выборку на основе </a:t>
          </a:r>
          <a:r>
            <a:rPr lang="en-US" sz="2100" kern="1200" dirty="0"/>
            <a:t>3d</a:t>
          </a:r>
          <a:r>
            <a:rPr lang="ru-RU" sz="2100" kern="1200" dirty="0"/>
            <a:t> модели.</a:t>
          </a:r>
        </a:p>
      </dsp:txBody>
      <dsp:txXfrm>
        <a:off x="5693597" y="28724"/>
        <a:ext cx="4994337" cy="778916"/>
      </dsp:txXfrm>
    </dsp:sp>
    <dsp:sp modelId="{4F089F41-FEA1-4A7D-9FC9-FA9A41701035}">
      <dsp:nvSpPr>
        <dsp:cNvPr id="0" name=""/>
        <dsp:cNvSpPr/>
      </dsp:nvSpPr>
      <dsp:spPr>
        <a:xfrm>
          <a:off x="5693597" y="807641"/>
          <a:ext cx="4994337" cy="225896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+ нет ошибок разметки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ru-RU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не полная реалистичность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kern="1200" dirty="0"/>
            <a:t>- необходимо создание 3</a:t>
          </a:r>
          <a:r>
            <a:rPr lang="en-US" sz="2100" kern="1200" dirty="0"/>
            <a:t>d </a:t>
          </a:r>
          <a:r>
            <a:rPr lang="ru-RU" sz="2100" kern="1200" dirty="0"/>
            <a:t>моделей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ru-RU" sz="2100" b="1" kern="1200" dirty="0"/>
            <a:t>? Будет ли модель работать на реальных объектах?</a:t>
          </a:r>
        </a:p>
      </dsp:txBody>
      <dsp:txXfrm>
        <a:off x="5693597" y="807641"/>
        <a:ext cx="4994337" cy="22589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A748BB75-38D8-864B-BB9A-9D09CE996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802DA304-3D43-9F4C-80E1-1976396B28F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C51CB-0C9A-3445-82BB-DF84BB95E3E6}" type="datetimeFigureOut">
              <a:rPr lang="ru-RU" smtClean="0"/>
              <a:t>04.09.2019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FF1A7E-9738-614C-AB66-17E5558EBB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52B0996-8FFC-1745-9CC4-911293BDBE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09AB3F-6B98-7548-A985-0B55FFF3294E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95742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eg>
</file>

<file path=ppt/media/image18.png>
</file>

<file path=ppt/media/image180.png>
</file>

<file path=ppt/media/image19.jpg>
</file>

<file path=ppt/media/image2.png>
</file>

<file path=ppt/media/image20.jpg>
</file>

<file path=ppt/media/image3.jp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9BB56B-260D-E845-9A9B-2CCA763A596F}" type="datetimeFigureOut">
              <a:rPr lang="ru-RU" smtClean="0"/>
              <a:t>04.09.2019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F0D9FF-1E11-E845-B1C5-BCE6F5E04F9D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8782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 3"/>
          <p:cNvSpPr txBox="1">
            <a:spLocks/>
          </p:cNvSpPr>
          <p:nvPr userDrawn="1"/>
        </p:nvSpPr>
        <p:spPr>
          <a:xfrm>
            <a:off x="2033516" y="6181256"/>
            <a:ext cx="83711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ru-RU"/>
            </a:defPPr>
            <a:lvl1pPr marL="0" algn="l" defTabSz="914400" rtl="0" eaLnBrk="1" latinLnBrk="0" hangingPunct="1">
              <a:defRPr sz="1400" b="0" i="0" kern="1200">
                <a:solidFill>
                  <a:srgbClr val="A2AFB2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>
                <a:solidFill>
                  <a:srgbClr val="76AF3E"/>
                </a:solidFill>
              </a:rPr>
              <a:t>|</a:t>
            </a:r>
            <a:r>
              <a:rPr lang="ru-RU" dirty="0">
                <a:solidFill>
                  <a:srgbClr val="76AF3E"/>
                </a:solidFill>
              </a:rPr>
              <a:t> </a:t>
            </a:r>
            <a:fld id="{740DD4F2-5AF5-1544-A7A5-DD17EA85F4C9}" type="slidenum">
              <a:rPr lang="ru-RU" smtClean="0">
                <a:solidFill>
                  <a:srgbClr val="76AF3E"/>
                </a:solidFill>
              </a:rPr>
              <a:pPr/>
              <a:t>‹#›</a:t>
            </a:fld>
            <a:endParaRPr lang="ru-RU" dirty="0">
              <a:solidFill>
                <a:srgbClr val="76AF3E"/>
              </a:solidFill>
            </a:endParaRPr>
          </a:p>
        </p:txBody>
      </p:sp>
      <p:pic>
        <p:nvPicPr>
          <p:cNvPr id="13" name="Изображение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6152037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61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ght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770F124B-D5C6-3148-A758-E88AE0112B10}"/>
              </a:ext>
            </a:extLst>
          </p:cNvPr>
          <p:cNvCxnSpPr/>
          <p:nvPr userDrawn="1"/>
        </p:nvCxnSpPr>
        <p:spPr>
          <a:xfrm>
            <a:off x="-38399" y="1442793"/>
            <a:ext cx="816274" cy="0"/>
          </a:xfrm>
          <a:prstGeom prst="line">
            <a:avLst/>
          </a:prstGeom>
          <a:ln>
            <a:solidFill>
              <a:srgbClr val="76AF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30E4F9-4165-624F-90A0-69889174A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Номер слайда 3"/>
          <p:cNvSpPr txBox="1">
            <a:spLocks/>
          </p:cNvSpPr>
          <p:nvPr userDrawn="1"/>
        </p:nvSpPr>
        <p:spPr>
          <a:xfrm>
            <a:off x="2033516" y="6181256"/>
            <a:ext cx="83711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ru-RU"/>
            </a:defPPr>
            <a:lvl1pPr marL="0" algn="l" defTabSz="914400" rtl="0" eaLnBrk="1" latinLnBrk="0" hangingPunct="1">
              <a:defRPr sz="1400" b="0" i="0" kern="1200">
                <a:solidFill>
                  <a:srgbClr val="A2AFB2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>
                <a:solidFill>
                  <a:srgbClr val="76AF3E"/>
                </a:solidFill>
              </a:rPr>
              <a:t>|</a:t>
            </a:r>
            <a:r>
              <a:rPr lang="ru-RU" dirty="0">
                <a:solidFill>
                  <a:srgbClr val="76AF3E"/>
                </a:solidFill>
              </a:rPr>
              <a:t> </a:t>
            </a:r>
            <a:fld id="{740DD4F2-5AF5-1544-A7A5-DD17EA85F4C9}" type="slidenum">
              <a:rPr lang="ru-RU" smtClean="0">
                <a:solidFill>
                  <a:srgbClr val="76AF3E"/>
                </a:solidFill>
              </a:rPr>
              <a:pPr/>
              <a:t>‹#›</a:t>
            </a:fld>
            <a:endParaRPr lang="ru-RU" dirty="0">
              <a:solidFill>
                <a:srgbClr val="76AF3E"/>
              </a:solidFill>
            </a:endParaRPr>
          </a:p>
        </p:txBody>
      </p:sp>
      <p:pic>
        <p:nvPicPr>
          <p:cNvPr id="6" name="Изображение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6152037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5515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770F124B-D5C6-3148-A758-E88AE0112B10}"/>
              </a:ext>
            </a:extLst>
          </p:cNvPr>
          <p:cNvCxnSpPr/>
          <p:nvPr userDrawn="1"/>
        </p:nvCxnSpPr>
        <p:spPr>
          <a:xfrm>
            <a:off x="-38399" y="1442793"/>
            <a:ext cx="816274" cy="0"/>
          </a:xfrm>
          <a:prstGeom prst="line">
            <a:avLst/>
          </a:prstGeom>
          <a:ln>
            <a:solidFill>
              <a:srgbClr val="76AF3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30E4F9-4165-624F-90A0-69889174A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8" name="Номер слайда 3"/>
          <p:cNvSpPr txBox="1">
            <a:spLocks/>
          </p:cNvSpPr>
          <p:nvPr userDrawn="1"/>
        </p:nvSpPr>
        <p:spPr>
          <a:xfrm>
            <a:off x="2033516" y="6181256"/>
            <a:ext cx="837110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ru-RU"/>
            </a:defPPr>
            <a:lvl1pPr marL="0" algn="l" defTabSz="914400" rtl="0" eaLnBrk="1" latinLnBrk="0" hangingPunct="1">
              <a:defRPr sz="1400" b="0" i="0" kern="1200">
                <a:solidFill>
                  <a:srgbClr val="A2AFB2"/>
                </a:solidFill>
                <a:latin typeface="Lato" charset="0"/>
                <a:ea typeface="Lato" charset="0"/>
                <a:cs typeface="Lato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>
                <a:solidFill>
                  <a:srgbClr val="76AF3E"/>
                </a:solidFill>
              </a:rPr>
              <a:t>|</a:t>
            </a:r>
            <a:r>
              <a:rPr lang="ru-RU" dirty="0">
                <a:solidFill>
                  <a:srgbClr val="76AF3E"/>
                </a:solidFill>
              </a:rPr>
              <a:t> </a:t>
            </a:r>
            <a:fld id="{740DD4F2-5AF5-1544-A7A5-DD17EA85F4C9}" type="slidenum">
              <a:rPr lang="ru-RU" smtClean="0">
                <a:solidFill>
                  <a:srgbClr val="76AF3E"/>
                </a:solidFill>
              </a:rPr>
              <a:pPr/>
              <a:t>‹#›</a:t>
            </a:fld>
            <a:endParaRPr lang="ru-RU" dirty="0">
              <a:solidFill>
                <a:srgbClr val="76AF3E"/>
              </a:solidFill>
            </a:endParaRPr>
          </a:p>
        </p:txBody>
      </p:sp>
      <p:pic>
        <p:nvPicPr>
          <p:cNvPr id="9" name="Изображение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257" y="6152037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7961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вark_1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00174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7" name="bk object 17"/>
          <p:cNvSpPr/>
          <p:nvPr/>
        </p:nvSpPr>
        <p:spPr>
          <a:xfrm>
            <a:off x="1" y="0"/>
            <a:ext cx="12191999" cy="6507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8" name="bk object 18"/>
          <p:cNvSpPr/>
          <p:nvPr/>
        </p:nvSpPr>
        <p:spPr>
          <a:xfrm>
            <a:off x="585217" y="147828"/>
            <a:ext cx="430953" cy="325120"/>
          </a:xfrm>
          <a:custGeom>
            <a:avLst/>
            <a:gdLst/>
            <a:ahLst/>
            <a:cxnLst/>
            <a:rect l="l" t="t" r="r" b="b"/>
            <a:pathLst>
              <a:path w="323215" h="325120">
                <a:moveTo>
                  <a:pt x="161544" y="0"/>
                </a:moveTo>
                <a:lnTo>
                  <a:pt x="118599" y="5796"/>
                </a:lnTo>
                <a:lnTo>
                  <a:pt x="80009" y="22154"/>
                </a:lnTo>
                <a:lnTo>
                  <a:pt x="47315" y="47529"/>
                </a:lnTo>
                <a:lnTo>
                  <a:pt x="22055" y="80376"/>
                </a:lnTo>
                <a:lnTo>
                  <a:pt x="5770" y="119150"/>
                </a:lnTo>
                <a:lnTo>
                  <a:pt x="0" y="162305"/>
                </a:lnTo>
                <a:lnTo>
                  <a:pt x="5770" y="205461"/>
                </a:lnTo>
                <a:lnTo>
                  <a:pt x="22055" y="244235"/>
                </a:lnTo>
                <a:lnTo>
                  <a:pt x="47315" y="277082"/>
                </a:lnTo>
                <a:lnTo>
                  <a:pt x="80010" y="302457"/>
                </a:lnTo>
                <a:lnTo>
                  <a:pt x="118599" y="318815"/>
                </a:lnTo>
                <a:lnTo>
                  <a:pt x="161544" y="324612"/>
                </a:lnTo>
                <a:lnTo>
                  <a:pt x="204488" y="318815"/>
                </a:lnTo>
                <a:lnTo>
                  <a:pt x="243078" y="302457"/>
                </a:lnTo>
                <a:lnTo>
                  <a:pt x="275772" y="277082"/>
                </a:lnTo>
                <a:lnTo>
                  <a:pt x="301032" y="244235"/>
                </a:lnTo>
                <a:lnTo>
                  <a:pt x="317317" y="205461"/>
                </a:lnTo>
                <a:lnTo>
                  <a:pt x="323088" y="162305"/>
                </a:lnTo>
                <a:lnTo>
                  <a:pt x="317317" y="119150"/>
                </a:lnTo>
                <a:lnTo>
                  <a:pt x="301032" y="80376"/>
                </a:lnTo>
                <a:lnTo>
                  <a:pt x="275772" y="47529"/>
                </a:lnTo>
                <a:lnTo>
                  <a:pt x="243078" y="22154"/>
                </a:lnTo>
                <a:lnTo>
                  <a:pt x="204488" y="5796"/>
                </a:lnTo>
                <a:lnTo>
                  <a:pt x="161544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9/4/2019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5794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rgbClr val="394B8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2215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2215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9/4/2019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19737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Раздел_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9B2510BF-60D3-A042-83F4-0C322F1DE8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631" y="4123283"/>
            <a:ext cx="10636738" cy="2311400"/>
          </a:xfrm>
        </p:spPr>
        <p:txBody>
          <a:bodyPr tIns="0" bIns="0" anchor="b">
            <a:noAutofit/>
          </a:bodyPr>
          <a:lstStyle>
            <a:lvl1pPr>
              <a:lnSpc>
                <a:spcPts val="6000"/>
              </a:lnSpc>
              <a:defRPr sz="8000" b="1" i="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defRPr>
            </a:lvl1pPr>
          </a:lstStyle>
          <a:p>
            <a:r>
              <a:rPr lang="ru-RU" dirty="0"/>
              <a:t>Название</a:t>
            </a:r>
            <a:br>
              <a:rPr lang="ru-RU" dirty="0"/>
            </a:br>
            <a:r>
              <a:rPr lang="ru-RU" dirty="0"/>
              <a:t>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3848589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304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3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500" b="1" i="0" kern="1200">
          <a:solidFill>
            <a:srgbClr val="4C5B60"/>
          </a:solidFill>
          <a:latin typeface="Lato Black" charset="0"/>
          <a:ea typeface="Lato Black" charset="0"/>
          <a:cs typeface="Lato Black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rgbClr val="4C5B60"/>
          </a:solidFill>
          <a:latin typeface="Lato" charset="0"/>
          <a:ea typeface="Lato" charset="0"/>
          <a:cs typeface="Lato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90">
          <p15:clr>
            <a:srgbClr val="F26B43"/>
          </p15:clr>
        </p15:guide>
        <p15:guide id="2" pos="7174">
          <p15:clr>
            <a:srgbClr val="F26B43"/>
          </p15:clr>
        </p15:guide>
        <p15:guide id="3" orient="horz" pos="4042">
          <p15:clr>
            <a:srgbClr val="F26B43"/>
          </p15:clr>
        </p15:guide>
        <p15:guide id="4" orient="horz" pos="91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808.02595.pdf" TargetMode="External"/><Relationship Id="rId2" Type="http://schemas.openxmlformats.org/officeDocument/2006/relationships/hyperlink" Target="https://github.com/amineHorseman/images-web-crawl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1412.7122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Relationship Id="rId9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BB07E95-EF6C-4625-BE06-E159342207E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F9CAAB0-C1FA-4287-B056-29C1A1ED87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6797F5-EB1B-6243-A61D-0FE76DCDE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017" y="1454046"/>
            <a:ext cx="11405775" cy="2593298"/>
          </a:xfrm>
        </p:spPr>
        <p:txBody>
          <a:bodyPr/>
          <a:lstStyle/>
          <a:p>
            <a:pPr algn="ctr"/>
            <a:br>
              <a:rPr lang="ru-RU" dirty="0"/>
            </a:br>
            <a:r>
              <a:rPr lang="en-US" dirty="0"/>
              <a:t>CV. </a:t>
            </a:r>
            <a:r>
              <a:rPr lang="ru-RU" dirty="0"/>
              <a:t>Аугментация с</a:t>
            </a:r>
            <a:br>
              <a:rPr lang="en-US" dirty="0"/>
            </a:br>
            <a:r>
              <a:rPr lang="ru-RU" dirty="0"/>
              <a:t> помощью </a:t>
            </a:r>
            <a:r>
              <a:rPr lang="en-US" dirty="0"/>
              <a:t>3d </a:t>
            </a:r>
            <a:r>
              <a:rPr lang="ru-RU" dirty="0"/>
              <a:t>моделей</a:t>
            </a:r>
            <a:br>
              <a:rPr lang="en-US" dirty="0"/>
            </a:br>
            <a:endParaRPr lang="ru-RU" sz="75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C6CC4989-69BA-CA4E-9133-A4C9551D46F9}"/>
              </a:ext>
            </a:extLst>
          </p:cNvPr>
          <p:cNvSpPr/>
          <p:nvPr/>
        </p:nvSpPr>
        <p:spPr>
          <a:xfrm>
            <a:off x="0" y="6755642"/>
            <a:ext cx="12192000" cy="102358"/>
          </a:xfrm>
          <a:prstGeom prst="rect">
            <a:avLst/>
          </a:prstGeom>
          <a:solidFill>
            <a:srgbClr val="76A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0529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 err="1"/>
              <a:t>Дообучение</a:t>
            </a:r>
            <a:r>
              <a:rPr lang="ru-RU" dirty="0"/>
              <a:t>. Этап 2.</a:t>
            </a:r>
          </a:p>
        </p:txBody>
      </p:sp>
      <p:graphicFrame>
        <p:nvGraphicFramePr>
          <p:cNvPr id="5" name="Диаграмма 4"/>
          <p:cNvGraphicFramePr/>
          <p:nvPr>
            <p:extLst>
              <p:ext uri="{D42A27DB-BD31-4B8C-83A1-F6EECF244321}">
                <p14:modId xmlns:p14="http://schemas.microsoft.com/office/powerpoint/2010/main" val="1964513963"/>
              </p:ext>
            </p:extLst>
          </p:nvPr>
        </p:nvGraphicFramePr>
        <p:xfrm>
          <a:off x="3141133" y="2507931"/>
          <a:ext cx="5654040" cy="27120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Прямоугольник 2"/>
          <p:cNvSpPr/>
          <p:nvPr/>
        </p:nvSpPr>
        <p:spPr>
          <a:xfrm>
            <a:off x="1118616" y="1262160"/>
            <a:ext cx="903122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Дообучение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всей сети.</a:t>
            </a:r>
          </a:p>
          <a:p>
            <a:endParaRPr lang="ru-RU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2 эпохи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дообучения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, 4000 изображений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118616" y="5368836"/>
            <a:ext cx="101589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Intel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Core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i7-4700, 8 Гб ОЗУ, видеокарта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NVidia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ru-RU" dirty="0" err="1">
                <a:latin typeface="Arial" panose="020B0604020202020204" pitchFamily="34" charset="0"/>
                <a:ea typeface="Calibri" panose="020F0502020204030204" pitchFamily="34" charset="0"/>
              </a:rPr>
              <a:t>GeForce</a:t>
            </a:r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 GT 512 Мб. Полный цикл обучения (30 эпох обучения последнего слоя и 2 эпохи обучения всей сети) заняли 20 часов.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142678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Итого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/>
              <p:cNvSpPr/>
              <p:nvPr/>
            </p:nvSpPr>
            <p:spPr>
              <a:xfrm>
                <a:off x="1085786" y="2309047"/>
                <a:ext cx="3217291" cy="7167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undOvr"/>
                              <m:ctrlPr>
                                <a:rPr lang="ru-RU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ru-RU" i="0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ru-RU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ru-RU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  <m: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16</m:t>
                                          </m:r>
                                        </m:e>
                                      </m:d>
                                      <m:r>
                                        <a:rPr lang="ru-RU" i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ru-RU" i="1">
                                          <a:latin typeface="Cambria Math" panose="02040503050406030204" pitchFamily="18" charset="0"/>
                                        </a:rPr>
                                        <m:t>𝐼</m:t>
                                      </m:r>
                                      <m:d>
                                        <m:d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  <m:r>
                                            <a:rPr lang="ru-RU" i="0">
                                              <a:latin typeface="Cambria Math" panose="02040503050406030204" pitchFamily="18" charset="0"/>
                                            </a:rPr>
                                            <m:t>16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ru-RU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r>
                            <a:rPr lang="ru-RU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r>
                        <a:rPr lang="ru-RU" i="0">
                          <a:latin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5786" y="2309047"/>
                <a:ext cx="3217291" cy="71679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Прямоугольник 4"/>
          <p:cNvSpPr/>
          <p:nvPr/>
        </p:nvSpPr>
        <p:spPr>
          <a:xfrm>
            <a:off x="981462" y="1453536"/>
            <a:ext cx="101589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Точность определения модельных изображений 95%</a:t>
            </a:r>
            <a:endParaRPr lang="ru-RU" dirty="0"/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9091049"/>
              </p:ext>
            </p:extLst>
          </p:nvPr>
        </p:nvGraphicFramePr>
        <p:xfrm>
          <a:off x="1085786" y="3081832"/>
          <a:ext cx="541866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44007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9029334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Тип ЛА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81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20 изображений </a:t>
                      </a:r>
                      <a:r>
                        <a:rPr lang="en-US" dirty="0"/>
                        <a:t>F15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0.905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106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21 </a:t>
                      </a:r>
                      <a:r>
                        <a:rPr lang="ru-RU" dirty="0"/>
                        <a:t>изображение</a:t>
                      </a:r>
                      <a:r>
                        <a:rPr lang="ru-RU" baseline="0" dirty="0"/>
                        <a:t> </a:t>
                      </a:r>
                      <a:r>
                        <a:rPr lang="en-US" baseline="0" dirty="0"/>
                        <a:t>F16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0.879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09002"/>
                  </a:ext>
                </a:extLst>
              </a:tr>
            </a:tbl>
          </a:graphicData>
        </a:graphic>
      </p:graphicFrame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077" y="4511845"/>
            <a:ext cx="2619375" cy="174307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4093" y="1997230"/>
            <a:ext cx="2619375" cy="174307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710" y="1997230"/>
            <a:ext cx="2143125" cy="214312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710" y="4513834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34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">
            <a:extLst>
              <a:ext uri="{FF2B5EF4-FFF2-40B4-BE49-F238E27FC236}">
                <a16:creationId xmlns:a16="http://schemas.microsoft.com/office/drawing/2014/main" id="{B7DEC72D-83BE-4E82-A7B9-8018E02F4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748" y="4334232"/>
            <a:ext cx="7210426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altLang="ru-RU" sz="3200" dirty="0">
                <a:latin typeface="Lato" panose="020F0502020204030203" pitchFamily="34" charset="0"/>
                <a:cs typeface="Lato" panose="020F0502020204030203" pitchFamily="34" charset="0"/>
              </a:rPr>
              <a:t>Где все</a:t>
            </a:r>
            <a:endParaRPr lang="en-US" altLang="ru-RU" sz="3200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https://github.com/piero10/AircraftsRecognition</a:t>
            </a: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- 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3</a:t>
            </a: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d models</a:t>
            </a:r>
          </a:p>
          <a:p>
            <a:pPr algn="just"/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- rendered images</a:t>
            </a: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- article</a:t>
            </a:r>
          </a:p>
          <a:p>
            <a:pPr algn="just"/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- code</a:t>
            </a:r>
          </a:p>
          <a:p>
            <a:pPr algn="just"/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DEC72D-83BE-4E82-A7B9-8018E02F4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2748" y="150472"/>
            <a:ext cx="7210426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altLang="ru-RU" sz="3200" dirty="0">
                <a:latin typeface="Lato" panose="020F0502020204030203" pitchFamily="34" charset="0"/>
                <a:cs typeface="Lato" panose="020F0502020204030203" pitchFamily="34" charset="0"/>
              </a:rPr>
              <a:t>Итого</a:t>
            </a:r>
          </a:p>
          <a:p>
            <a:pPr algn="just"/>
            <a:endParaRPr lang="ru-RU" altLang="ru-RU" sz="3200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r>
              <a:rPr lang="ru-RU" altLang="ru-RU" sz="3200" dirty="0">
                <a:latin typeface="Lato" panose="020F0502020204030203" pitchFamily="34" charset="0"/>
                <a:cs typeface="Lato" panose="020F0502020204030203" pitchFamily="34" charset="0"/>
              </a:rPr>
              <a:t>В общем это работает</a:t>
            </a:r>
            <a:endParaRPr lang="en-US" altLang="ru-RU" sz="3200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r>
              <a:rPr lang="en-US" altLang="ru-RU" sz="3200" dirty="0">
                <a:latin typeface="Lato" panose="020F0502020204030203" pitchFamily="34" charset="0"/>
                <a:cs typeface="Lato" panose="020F0502020204030203" pitchFamily="34" charset="0"/>
              </a:rPr>
              <a:t>-low level cues problem</a:t>
            </a:r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algn="just"/>
            <a:endParaRPr lang="en-US" altLang="ru-RU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898272" y="2445023"/>
            <a:ext cx="7575087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References</a:t>
            </a:r>
          </a:p>
          <a:p>
            <a:pPr marL="342900" indent="-342900">
              <a:buFontTx/>
              <a:buAutoNum type="arabicPeriod"/>
            </a:pPr>
            <a:r>
              <a:rPr lang="en-US" dirty="0">
                <a:hlinkClick r:id="rId2"/>
              </a:rPr>
              <a:t>Images collector https://github.com/amineHorseman/images-web-crawler</a:t>
            </a:r>
            <a:endParaRPr lang="en-US" dirty="0"/>
          </a:p>
          <a:p>
            <a:r>
              <a:rPr lang="en-US" dirty="0"/>
              <a:t>1. A Semi-Supervised Data Augmentation Approach using 3D Graphical Engines</a:t>
            </a:r>
          </a:p>
          <a:p>
            <a:r>
              <a:rPr lang="ru-RU" dirty="0">
                <a:hlinkClick r:id="rId3"/>
              </a:rPr>
              <a:t>https://arxiv.org/pdf/1808.02595.pdf</a:t>
            </a:r>
            <a:endParaRPr lang="en-US" dirty="0"/>
          </a:p>
          <a:p>
            <a:r>
              <a:rPr lang="en-US" dirty="0"/>
              <a:t>2. Learning Deep Object Detectors from 3D Models </a:t>
            </a:r>
          </a:p>
          <a:p>
            <a:r>
              <a:rPr lang="en-US" dirty="0">
                <a:hlinkClick r:id="rId4"/>
              </a:rPr>
              <a:t>https://arxiv.org/pdf/1412.7122.pdf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006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181" y="1277358"/>
            <a:ext cx="7955638" cy="3954209"/>
          </a:xfrm>
        </p:spPr>
        <p:txBody>
          <a:bodyPr/>
          <a:lstStyle/>
          <a:p>
            <a:r>
              <a:rPr lang="ru-RU" sz="4000" dirty="0"/>
              <a:t>Задача</a:t>
            </a:r>
            <a:br>
              <a:rPr lang="ru-RU" sz="4000" dirty="0"/>
            </a:br>
            <a:r>
              <a:rPr lang="ru-RU" sz="2800" dirty="0"/>
              <a:t>	- р</a:t>
            </a:r>
            <a:r>
              <a:rPr lang="ru-RU" altLang="ru-RU" sz="2800" dirty="0"/>
              <a:t>азличать типы ЛА</a:t>
            </a:r>
            <a:br>
              <a:rPr lang="ru-RU" altLang="ru-RU" sz="4000" dirty="0"/>
            </a:br>
            <a:br>
              <a:rPr lang="ru-RU" altLang="ru-RU" sz="4000" dirty="0"/>
            </a:br>
            <a:r>
              <a:rPr lang="ru-RU" sz="4000" dirty="0"/>
              <a:t>Проблема</a:t>
            </a:r>
            <a:br>
              <a:rPr lang="ru-RU" sz="4000" dirty="0"/>
            </a:br>
            <a:r>
              <a:rPr lang="ru-RU" sz="2800" dirty="0"/>
              <a:t>	</a:t>
            </a:r>
            <a:r>
              <a:rPr lang="ru-RU" sz="2800" b="0" dirty="0"/>
              <a:t>- нет размеченной выборки</a:t>
            </a:r>
            <a:br>
              <a:rPr lang="en-US" sz="2800" b="0" dirty="0"/>
            </a:br>
            <a:r>
              <a:rPr lang="en-US" sz="2800" b="0" dirty="0"/>
              <a:t>	</a:t>
            </a:r>
            <a:endParaRPr lang="ru-RU" sz="2800" b="0" dirty="0"/>
          </a:p>
        </p:txBody>
      </p:sp>
    </p:spTree>
    <p:extLst>
      <p:ext uri="{BB962C8B-B14F-4D97-AF65-F5344CB8AC3E}">
        <p14:creationId xmlns:p14="http://schemas.microsoft.com/office/powerpoint/2010/main" val="32956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460" y="325484"/>
            <a:ext cx="10564071" cy="2470182"/>
          </a:xfrm>
        </p:spPr>
        <p:txBody>
          <a:bodyPr/>
          <a:lstStyle/>
          <a:p>
            <a:pPr fontAlgn="base"/>
            <a:r>
              <a:rPr lang="ru-RU" sz="4000" dirty="0"/>
              <a:t>Аугментация</a:t>
            </a:r>
            <a:br>
              <a:rPr lang="en-US" sz="4000" dirty="0"/>
            </a:br>
            <a:br>
              <a:rPr lang="en-US" sz="1800" dirty="0"/>
            </a:br>
            <a:r>
              <a:rPr lang="en-US" sz="1800" dirty="0"/>
              <a:t>- I</a:t>
            </a:r>
            <a:r>
              <a:rPr lang="en-US" sz="1800" b="0" dirty="0"/>
              <a:t>mage Data Augmentation</a:t>
            </a:r>
            <a:br>
              <a:rPr lang="en-US" sz="1800" b="0" dirty="0"/>
            </a:br>
            <a:r>
              <a:rPr lang="en-US" sz="1800" b="0" dirty="0"/>
              <a:t>- Sample Image</a:t>
            </a:r>
            <a:br>
              <a:rPr lang="en-US" sz="1800" b="0" dirty="0"/>
            </a:br>
            <a:r>
              <a:rPr lang="en-US" sz="1800" b="0" dirty="0"/>
              <a:t>- Image Augmentation With </a:t>
            </a:r>
            <a:r>
              <a:rPr lang="en-US" sz="1800" b="0" dirty="0" err="1"/>
              <a:t>ImageDataGenerator</a:t>
            </a:r>
            <a:br>
              <a:rPr lang="en-US" sz="1800" b="0" dirty="0"/>
            </a:br>
            <a:r>
              <a:rPr lang="en-US" sz="1800" b="0" dirty="0"/>
              <a:t>- Horizontal and Vertical Shift/Flip Augmentation</a:t>
            </a:r>
            <a:br>
              <a:rPr lang="en-US" sz="1800" b="0" dirty="0"/>
            </a:br>
            <a:r>
              <a:rPr lang="en-US" sz="1800" b="0" dirty="0"/>
              <a:t>- Random Rotation/ Brightness/ Zoom Augmentation</a:t>
            </a:r>
            <a:br>
              <a:rPr lang="en-US" sz="2400" b="0" dirty="0"/>
            </a:br>
            <a:endParaRPr lang="ru-RU" sz="2400" b="0" dirty="0"/>
          </a:p>
        </p:txBody>
      </p:sp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CCCC37DF-77AA-4A53-8FB9-BEBB362F62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855200"/>
              </p:ext>
            </p:extLst>
          </p:nvPr>
        </p:nvGraphicFramePr>
        <p:xfrm>
          <a:off x="831953" y="2713220"/>
          <a:ext cx="10687987" cy="30953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3087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Задача бинарной классификации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037" y="1919157"/>
            <a:ext cx="2505075" cy="1835657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12" y="1919157"/>
            <a:ext cx="2758501" cy="1835657"/>
          </a:xfrm>
          <a:prstGeom prst="rect">
            <a:avLst/>
          </a:prstGeom>
        </p:spPr>
      </p:pic>
      <p:sp>
        <p:nvSpPr>
          <p:cNvPr id="7" name="Заголовок 1"/>
          <p:cNvSpPr txBox="1">
            <a:spLocks/>
          </p:cNvSpPr>
          <p:nvPr/>
        </p:nvSpPr>
        <p:spPr>
          <a:xfrm>
            <a:off x="777876" y="979620"/>
            <a:ext cx="1404263" cy="939537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tx2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</a:lstStyle>
          <a:p>
            <a:r>
              <a:rPr lang="en-US" dirty="0"/>
              <a:t>f15</a:t>
            </a:r>
            <a:endParaRPr lang="ru-RU" dirty="0"/>
          </a:p>
        </p:txBody>
      </p:sp>
      <p:sp>
        <p:nvSpPr>
          <p:cNvPr id="8" name="Заголовок 1"/>
          <p:cNvSpPr txBox="1">
            <a:spLocks/>
          </p:cNvSpPr>
          <p:nvPr/>
        </p:nvSpPr>
        <p:spPr>
          <a:xfrm>
            <a:off x="6835827" y="1011752"/>
            <a:ext cx="1404263" cy="87709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tx2">
                    <a:lumMod val="75000"/>
                  </a:schemeClr>
                </a:solidFill>
                <a:latin typeface="Lato Black" charset="0"/>
                <a:ea typeface="Lato Black" charset="0"/>
                <a:cs typeface="Lato Black" charset="0"/>
              </a:defRPr>
            </a:lvl1pPr>
          </a:lstStyle>
          <a:p>
            <a:r>
              <a:rPr lang="en-US" dirty="0"/>
              <a:t>f16</a:t>
            </a:r>
            <a:endParaRPr lang="ru-RU" dirty="0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11" y="3961664"/>
            <a:ext cx="2768611" cy="1825678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84" y="3961664"/>
            <a:ext cx="2619375" cy="1743075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037" y="3971188"/>
            <a:ext cx="2647950" cy="1724025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32"/>
          <a:stretch/>
        </p:blipFill>
        <p:spPr>
          <a:xfrm>
            <a:off x="9448988" y="1919157"/>
            <a:ext cx="2426638" cy="151447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03"/>
          <a:stretch/>
        </p:blipFill>
        <p:spPr>
          <a:xfrm>
            <a:off x="9606149" y="3961664"/>
            <a:ext cx="2269476" cy="1685925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783" y="1919157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85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3ds </a:t>
            </a:r>
            <a:r>
              <a:rPr lang="ru-RU" dirty="0" err="1"/>
              <a:t>Max</a:t>
            </a:r>
            <a:r>
              <a:rPr lang="ru-RU" dirty="0"/>
              <a:t> 2016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914401" y="1153882"/>
            <a:ext cx="76945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https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://</a:t>
            </a:r>
            <a:r>
              <a:rPr lang="en-US" u="sng" dirty="0" err="1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github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.</a:t>
            </a:r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com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/</a:t>
            </a:r>
            <a:r>
              <a:rPr lang="en-US" u="sng" dirty="0" err="1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piero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10/</a:t>
            </a:r>
            <a:r>
              <a:rPr lang="en-US" u="sng" dirty="0" err="1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AircraftsRecognition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/</a:t>
            </a:r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tree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/</a:t>
            </a:r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master</a:t>
            </a:r>
            <a:r>
              <a:rPr lang="ru-RU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/</a:t>
            </a:r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models</a:t>
            </a:r>
            <a:endParaRPr lang="ru-RU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27880" t="22812" r="11961" b="30414"/>
          <a:stretch/>
        </p:blipFill>
        <p:spPr>
          <a:xfrm>
            <a:off x="2558006" y="3382320"/>
            <a:ext cx="7644769" cy="3239581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914401" y="1627994"/>
            <a:ext cx="6242863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4 модели (с подвеской </a:t>
            </a:r>
            <a:r>
              <a:rPr lang="en-US" dirty="0"/>
              <a:t>/ </a:t>
            </a:r>
            <a:r>
              <a:rPr lang="ru-RU" dirty="0"/>
              <a:t>без подвески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5 фонов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5 вариантов раскраски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«реалистичные шумы» </a:t>
            </a:r>
            <a:r>
              <a:rPr lang="en-US" dirty="0"/>
              <a:t>(</a:t>
            </a:r>
            <a:r>
              <a:rPr lang="ru-RU" dirty="0"/>
              <a:t>размытие, гауссовский шум)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Поворот по трем осям по 15 градусов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Всего порядка 200 000 изображения для каждого типа ЛА</a:t>
            </a:r>
          </a:p>
        </p:txBody>
      </p:sp>
    </p:spTree>
    <p:extLst>
      <p:ext uri="{BB962C8B-B14F-4D97-AF65-F5344CB8AC3E}">
        <p14:creationId xmlns:p14="http://schemas.microsoft.com/office/powerpoint/2010/main" val="1036568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4">
            <a:extLst>
              <a:ext uri="{FF2B5EF4-FFF2-40B4-BE49-F238E27FC236}">
                <a16:creationId xmlns:a16="http://schemas.microsoft.com/office/drawing/2014/main" id="{B7DEC72D-83BE-4E82-A7B9-8018E02F4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2788" y="1706723"/>
            <a:ext cx="979474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- Берем готовую</a:t>
            </a:r>
          </a:p>
          <a:p>
            <a:pPr algn="just"/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- Срезаем последний слой</a:t>
            </a:r>
          </a:p>
          <a:p>
            <a:pPr algn="just"/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- Формируем новый</a:t>
            </a:r>
          </a:p>
          <a:p>
            <a:pPr marL="285750" indent="-285750" algn="just">
              <a:buFontTx/>
              <a:buChar char="-"/>
            </a:pPr>
            <a:r>
              <a:rPr lang="ru-RU" altLang="ru-RU" dirty="0" err="1">
                <a:latin typeface="Lato" panose="020F0502020204030203" pitchFamily="34" charset="0"/>
                <a:cs typeface="Lato" panose="020F0502020204030203" pitchFamily="34" charset="0"/>
              </a:rPr>
              <a:t>Дообучаем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 последний слой , если есть время или деньги –</a:t>
            </a:r>
            <a:r>
              <a:rPr lang="ru-RU" altLang="ru-RU" dirty="0" err="1">
                <a:latin typeface="Lato" panose="020F0502020204030203" pitchFamily="34" charset="0"/>
                <a:cs typeface="Lato" panose="020F0502020204030203" pitchFamily="34" charset="0"/>
              </a:rPr>
              <a:t>дообучаем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 ее целиком</a:t>
            </a:r>
          </a:p>
          <a:p>
            <a:pPr marL="285750" indent="-285750" algn="just">
              <a:buFontTx/>
              <a:buChar char="-"/>
            </a:pP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Inception V3</a:t>
            </a:r>
          </a:p>
          <a:p>
            <a:pPr marL="285750" indent="-285750" algn="just">
              <a:buFontTx/>
              <a:buChar char="-"/>
            </a:pP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VGG (</a:t>
            </a:r>
            <a:r>
              <a:rPr lang="ru-RU" altLang="ru-RU" dirty="0">
                <a:latin typeface="Lato" panose="020F0502020204030203" pitchFamily="34" charset="0"/>
                <a:cs typeface="Lato" panose="020F0502020204030203" pitchFamily="34" charset="0"/>
              </a:rPr>
              <a:t>какая-то)</a:t>
            </a:r>
          </a:p>
          <a:p>
            <a:pPr marL="285750" indent="-285750" algn="just">
              <a:buFontTx/>
              <a:buChar char="-"/>
            </a:pPr>
            <a:r>
              <a:rPr lang="en-US" altLang="ru-RU" dirty="0" err="1">
                <a:latin typeface="Lato" panose="020F0502020204030203" pitchFamily="34" charset="0"/>
                <a:cs typeface="Lato" panose="020F0502020204030203" pitchFamily="34" charset="0"/>
              </a:rPr>
              <a:t>ResNet</a:t>
            </a:r>
            <a:r>
              <a:rPr lang="en-US" altLang="ru-RU" dirty="0">
                <a:latin typeface="Lato" panose="020F0502020204030203" pitchFamily="34" charset="0"/>
                <a:cs typeface="Lato" panose="020F0502020204030203" pitchFamily="34" charset="0"/>
              </a:rPr>
              <a:t> 50 (100, 200)</a:t>
            </a: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 algn="just">
              <a:buFontTx/>
              <a:buChar char="-"/>
            </a:pPr>
            <a:endParaRPr lang="ru-RU" altLang="ru-RU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Как мы делаем когда хотим </a:t>
            </a:r>
            <a:r>
              <a:rPr lang="en-US" dirty="0"/>
              <a:t>CV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2466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/>
              <a:t>А вдруг и так работает</a:t>
            </a:r>
          </a:p>
        </p:txBody>
      </p:sp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516862"/>
              </p:ext>
            </p:extLst>
          </p:nvPr>
        </p:nvGraphicFramePr>
        <p:xfrm>
          <a:off x="1135929" y="3507972"/>
          <a:ext cx="8204497" cy="174647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982084">
                  <a:extLst>
                    <a:ext uri="{9D8B030D-6E8A-4147-A177-3AD203B41FA5}">
                      <a16:colId xmlns:a16="http://schemas.microsoft.com/office/drawing/2014/main" val="2875248297"/>
                    </a:ext>
                  </a:extLst>
                </a:gridCol>
                <a:gridCol w="3222413">
                  <a:extLst>
                    <a:ext uri="{9D8B030D-6E8A-4147-A177-3AD203B41FA5}">
                      <a16:colId xmlns:a16="http://schemas.microsoft.com/office/drawing/2014/main" val="2211094848"/>
                    </a:ext>
                  </a:extLst>
                </a:gridCol>
              </a:tblGrid>
              <a:tr h="61698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класс объекта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Вероятность присутствия объекта </a:t>
                      </a:r>
                    </a:p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на изображении (</a:t>
                      </a:r>
                      <a:r>
                        <a:rPr lang="en-US" sz="1600" dirty="0">
                          <a:effectLst/>
                        </a:rPr>
                        <a:t>ResNet50)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837672"/>
                  </a:ext>
                </a:extLst>
              </a:tr>
              <a:tr h="341599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«</a:t>
                      </a:r>
                      <a:r>
                        <a:rPr lang="en-US" sz="1600" dirty="0">
                          <a:effectLst/>
                        </a:rPr>
                        <a:t>warplane</a:t>
                      </a:r>
                      <a:r>
                        <a:rPr lang="ru-RU" sz="1600" dirty="0">
                          <a:effectLst/>
                        </a:rPr>
                        <a:t>»(военный самолет)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4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0.8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4512308"/>
                  </a:ext>
                </a:extLst>
              </a:tr>
              <a:tr h="33891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«</a:t>
                      </a:r>
                      <a:r>
                        <a:rPr lang="en-US" sz="1600" dirty="0">
                          <a:effectLst/>
                        </a:rPr>
                        <a:t>civilian aircraft</a:t>
                      </a:r>
                      <a:r>
                        <a:rPr lang="ru-RU" sz="1600" dirty="0">
                          <a:effectLst/>
                        </a:rPr>
                        <a:t>» (гражданский летательный аппарат)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4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0.05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46377603"/>
                  </a:ext>
                </a:extLst>
              </a:tr>
              <a:tr h="372284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«</a:t>
                      </a:r>
                      <a:r>
                        <a:rPr lang="en-US" sz="1600" dirty="0">
                          <a:effectLst/>
                        </a:rPr>
                        <a:t>other</a:t>
                      </a:r>
                      <a:r>
                        <a:rPr lang="ru-RU" sz="1600" dirty="0">
                          <a:effectLst/>
                        </a:rPr>
                        <a:t>» (прочие)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184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600" dirty="0">
                          <a:effectLst/>
                        </a:rPr>
                        <a:t>&lt;0.01</a:t>
                      </a:r>
                      <a:endParaRPr lang="ru-RU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0997046"/>
                  </a:ext>
                </a:extLst>
              </a:tr>
            </a:tbl>
          </a:graphicData>
        </a:graphic>
      </p:graphicFrame>
      <p:pic>
        <p:nvPicPr>
          <p:cNvPr id="5" name="Рисунок 4" descr="C:\Users\semen\AppData\Local\Microsoft\Windows\INetCache\Content.Word\31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86" r="8671"/>
          <a:stretch/>
        </p:blipFill>
        <p:spPr bwMode="auto">
          <a:xfrm>
            <a:off x="4679297" y="1100613"/>
            <a:ext cx="2143591" cy="216008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2555809" y="5459215"/>
            <a:ext cx="6011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ResNet</a:t>
            </a:r>
            <a:r>
              <a:rPr lang="en-US" dirty="0"/>
              <a:t>  </a:t>
            </a:r>
            <a:r>
              <a:rPr lang="ru-RU" dirty="0"/>
              <a:t>знает много собачьих пород, но не знает самолеты</a:t>
            </a:r>
          </a:p>
        </p:txBody>
      </p:sp>
    </p:spTree>
    <p:extLst>
      <p:ext uri="{BB962C8B-B14F-4D97-AF65-F5344CB8AC3E}">
        <p14:creationId xmlns:p14="http://schemas.microsoft.com/office/powerpoint/2010/main" val="3222678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en-US" dirty="0"/>
              <a:t>PCA </a:t>
            </a:r>
            <a:r>
              <a:rPr lang="ru-RU" dirty="0"/>
              <a:t>проекция последнего слоя (1000-</a:t>
            </a:r>
            <a:r>
              <a:rPr lang="en-US" dirty="0"/>
              <a:t>&gt;2)</a:t>
            </a:r>
            <a:endParaRPr lang="ru-RU" dirty="0"/>
          </a:p>
        </p:txBody>
      </p:sp>
      <p:pic>
        <p:nvPicPr>
          <p:cNvPr id="6" name="Рисунок 5" descr="C:\Users\semen\AppData\Local\Microsoft\Windows\INetCache\Content.Word\plot_pca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471" y="1449389"/>
            <a:ext cx="6605761" cy="44843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9097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7007A95-7509-4C8E-9761-9F42F44B2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876" y="1"/>
            <a:ext cx="9567128" cy="1449388"/>
          </a:xfrm>
        </p:spPr>
        <p:txBody>
          <a:bodyPr/>
          <a:lstStyle/>
          <a:p>
            <a:r>
              <a:rPr lang="ru-RU" dirty="0" err="1"/>
              <a:t>Дообучение</a:t>
            </a:r>
            <a:r>
              <a:rPr lang="ru-RU" dirty="0"/>
              <a:t>. Этап 1.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777876" y="1334346"/>
            <a:ext cx="1092644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>
                <a:latin typeface="Arial" panose="020B0604020202020204" pitchFamily="34" charset="0"/>
                <a:ea typeface="Calibri" panose="020F0502020204030204" pitchFamily="34" charset="0"/>
              </a:rPr>
              <a:t>Замораживаем веса всех нейронов, кроме нейронов последнего, еще не обученного слоя. 35 эпох</a:t>
            </a:r>
          </a:p>
          <a:p>
            <a:endParaRPr lang="ru-RU" dirty="0">
              <a:latin typeface="Arial" panose="020B0604020202020204" pitchFamily="34" charset="0"/>
            </a:endParaRPr>
          </a:p>
          <a:p>
            <a:r>
              <a:rPr lang="ru-RU" dirty="0"/>
              <a:t>Каждая эпоха по 1000 случайно выбранным изображениям. При этом из каждого изображения (которые имеют размер 300х300 пикселей) брался случайный участок 224х224 пикселя, а затем изображение поворачивалось на случайный угол (0-150). </a:t>
            </a:r>
          </a:p>
          <a:p>
            <a:r>
              <a:rPr lang="ru-RU" dirty="0" err="1"/>
              <a:t>Валидация</a:t>
            </a:r>
            <a:r>
              <a:rPr lang="ru-RU" dirty="0"/>
              <a:t> по 400 изображениям, выбирались случайно.</a:t>
            </a:r>
            <a:endParaRPr lang="ru-RU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342900" indent="-342900">
              <a:buAutoNum type="arabicPeriod"/>
            </a:pPr>
            <a:endParaRPr lang="ru-RU" dirty="0">
              <a:latin typeface="Arial" panose="020B0604020202020204" pitchFamily="34" charset="0"/>
            </a:endParaRPr>
          </a:p>
        </p:txBody>
      </p:sp>
      <p:graphicFrame>
        <p:nvGraphicFramePr>
          <p:cNvPr id="8" name="Диаграмма 7"/>
          <p:cNvGraphicFramePr/>
          <p:nvPr>
            <p:extLst>
              <p:ext uri="{D42A27DB-BD31-4B8C-83A1-F6EECF244321}">
                <p14:modId xmlns:p14="http://schemas.microsoft.com/office/powerpoint/2010/main" val="2111681048"/>
              </p:ext>
            </p:extLst>
          </p:nvPr>
        </p:nvGraphicFramePr>
        <p:xfrm>
          <a:off x="2481344" y="3130351"/>
          <a:ext cx="7519508" cy="3139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26817820"/>
      </p:ext>
    </p:extLst>
  </p:cSld>
  <p:clrMapOvr>
    <a:masterClrMapping/>
  </p:clrMapOvr>
</p:sld>
</file>

<file path=ppt/theme/theme1.xml><?xml version="1.0" encoding="utf-8"?>
<a:theme xmlns:a="http://schemas.openxmlformats.org/drawingml/2006/main" name="1_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E630386AAA03F949BFFBCD92081B6113" ma:contentTypeVersion="2" ma:contentTypeDescription="Создание документа." ma:contentTypeScope="" ma:versionID="df3e082012d11aa13c7b61cc086f89e5">
  <xsd:schema xmlns:xsd="http://www.w3.org/2001/XMLSchema" xmlns:xs="http://www.w3.org/2001/XMLSchema" xmlns:p="http://schemas.microsoft.com/office/2006/metadata/properties" xmlns:ns2="f2b2f98a-8f21-4f11-805e-eb38246f5d3c" targetNamespace="http://schemas.microsoft.com/office/2006/metadata/properties" ma:root="true" ma:fieldsID="c964fcdc4cd188d28a2a0eb2452a5f56" ns2:_="">
    <xsd:import namespace="f2b2f98a-8f21-4f11-805e-eb38246f5d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b2f98a-8f21-4f11-805e-eb38246f5d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B03E124-2748-4ADD-A61B-DEF5EDF73DF2}">
  <ds:schemaRefs>
    <ds:schemaRef ds:uri="http://purl.org/dc/dcmitype/"/>
    <ds:schemaRef ds:uri="http://schemas.microsoft.com/office/infopath/2007/PartnerControls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f2b2f98a-8f21-4f11-805e-eb38246f5d3c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FA68ACB-06FF-4399-82C8-FE1FF7E36F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b2f98a-8f21-4f11-805e-eb38246f5d3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C2A8E9-3B0C-4CD7-A76B-CA5EF2CBC6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460</Words>
  <Application>Microsoft Office PowerPoint</Application>
  <PresentationFormat>Широкоэкранный</PresentationFormat>
  <Paragraphs>83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Lato Black</vt:lpstr>
      <vt:lpstr>Lato</vt:lpstr>
      <vt:lpstr>Arial</vt:lpstr>
      <vt:lpstr>Trebuchet MS</vt:lpstr>
      <vt:lpstr>Calibri</vt:lpstr>
      <vt:lpstr>Cambria Math</vt:lpstr>
      <vt:lpstr>1_Тема Office</vt:lpstr>
      <vt:lpstr> CV. Аугментация с  помощью 3d моделей </vt:lpstr>
      <vt:lpstr>Задача  - различать типы ЛА  Проблема  - нет размеченной выборки  </vt:lpstr>
      <vt:lpstr>Аугментация  - Image Data Augmentation - Sample Image - Image Augmentation With ImageDataGenerator - Horizontal and Vertical Shift/Flip Augmentation - Random Rotation/ Brightness/ Zoom Augmentation </vt:lpstr>
      <vt:lpstr>Задача бинарной классификации</vt:lpstr>
      <vt:lpstr>3ds Max 2016</vt:lpstr>
      <vt:lpstr>Как мы делаем когда хотим CV</vt:lpstr>
      <vt:lpstr>А вдруг и так работает</vt:lpstr>
      <vt:lpstr>PCA проекция последнего слоя (1000-&gt;2)</vt:lpstr>
      <vt:lpstr>Дообучение. Этап 1.</vt:lpstr>
      <vt:lpstr>Дообучение. Этап 2.</vt:lpstr>
      <vt:lpstr>Итого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kate kate</dc:creator>
  <cp:lastModifiedBy>Semen Kosyachenko</cp:lastModifiedBy>
  <cp:revision>471</cp:revision>
  <cp:lastPrinted>2018-04-03T18:22:05Z</cp:lastPrinted>
  <dcterms:created xsi:type="dcterms:W3CDTF">2018-03-29T07:46:50Z</dcterms:created>
  <dcterms:modified xsi:type="dcterms:W3CDTF">2019-09-04T11:13:37Z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0x010100E630386AAA03F949BFFBCD92081B6113</vt:lpwstr>
  </property>
  <property fmtid="{D5CDD505-2E9C-101B-9397-08002B2CF9AE}" pid="3" name="AuthorIds_UIVersion_2048">
    <vt:lpwstr>6</vt:lpwstr>
  </property>
</Properties>
</file>